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 id="271" r:id="rId17"/>
    <p:sldId id="272" r:id="rId18"/>
    <p:sldId id="273"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5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8/12/2016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8/12/2016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8/12/2016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8/12/2016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8/12/2016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8/12/2016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8/12/2016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3     </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Emotional Intelligence</a:t>
            </a:r>
            <a:endParaRPr lang="en-US" dirty="0"/>
          </a:p>
        </p:txBody>
      </p:sp>
      <p:pic>
        <p:nvPicPr>
          <p:cNvPr id="4" name="Content Placeholder 3" descr="D:\backup jan2012\prabhu.R\personal\books written\ob books\new\Dr Raju Pictures\127\daniel goleman.jpg"/>
          <p:cNvPicPr>
            <a:picLocks noGrp="1"/>
          </p:cNvPicPr>
          <p:nvPr>
            <p:ph idx="1"/>
          </p:nvPr>
        </p:nvPicPr>
        <p:blipFill>
          <a:blip r:embed="rId2"/>
          <a:srcRect/>
          <a:stretch>
            <a:fillRect/>
          </a:stretch>
        </p:blipFill>
        <p:spPr bwMode="auto">
          <a:xfrm>
            <a:off x="6324600" y="1143000"/>
            <a:ext cx="1981200" cy="2971800"/>
          </a:xfrm>
          <a:prstGeom prst="rect">
            <a:avLst/>
          </a:prstGeom>
          <a:noFill/>
          <a:ln w="9525">
            <a:noFill/>
            <a:miter lim="800000"/>
            <a:headEnd/>
            <a:tailEnd/>
          </a:ln>
        </p:spPr>
      </p:pic>
      <p:sp>
        <p:nvSpPr>
          <p:cNvPr id="1026" name="Rectangle 2"/>
          <p:cNvSpPr>
            <a:spLocks noChangeArrowheads="1"/>
          </p:cNvSpPr>
          <p:nvPr/>
        </p:nvSpPr>
        <p:spPr bwMode="auto">
          <a:xfrm>
            <a:off x="533400" y="1219200"/>
            <a:ext cx="55626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95300" algn="l"/>
              </a:tabLst>
            </a:pPr>
            <a:r>
              <a:rPr kumimoji="0" lang="en-US" sz="20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Daniel </a:t>
            </a:r>
            <a:r>
              <a:rPr kumimoji="0" lang="en-US" sz="2000" b="0"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Goleman</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famous psychologist and journalist, who popularized </a:t>
            </a:r>
            <a:r>
              <a:rPr kumimoji="0" lang="en-US"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Emotional Intelligence (EI)</a:t>
            </a:r>
            <a:r>
              <a:rPr kumimoji="0" lang="en-US"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defined EI as </a:t>
            </a:r>
            <a:r>
              <a:rPr kumimoji="0" lang="en-US"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2000" b="0"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the capacity for recognizing our own feelings and those of others, for motivating ourselves, and for managing emotions well in ourselves and in our relationship</a:t>
            </a:r>
            <a:r>
              <a:rPr kumimoji="0" lang="en-US"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tab pos="495300" algn="l"/>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953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EI is the ability to perceive and express emotion, assimilate emotion in thought, understand and reason with emotion, and regulate emotion in oneself and others.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tabLst>
                <a:tab pos="495300" algn="l"/>
              </a:tabLst>
            </a:pPr>
            <a:r>
              <a:rPr lang="en-US" sz="2000" dirty="0" smtClean="0">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EI represents a set of competencies that allow us to perceive, understand and regulate emotions in ourselves and in others.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58762"/>
          </a:xfrm>
        </p:spPr>
        <p:txBody>
          <a:bodyPr>
            <a:normAutofit fontScale="90000"/>
          </a:bodyPr>
          <a:lstStyle/>
          <a:p>
            <a:endParaRPr lang="en-US" dirty="0"/>
          </a:p>
        </p:txBody>
      </p:sp>
      <p:pic>
        <p:nvPicPr>
          <p:cNvPr id="4" name="Content Placeholder 3" descr="D:\backup jan2012\prabhu.R\personal\books written\ob books\new\Dr Raju Pictures\122\NexusMap_web.jpg"/>
          <p:cNvPicPr>
            <a:picLocks noGrp="1"/>
          </p:cNvPicPr>
          <p:nvPr>
            <p:ph idx="1"/>
          </p:nvPr>
        </p:nvPicPr>
        <p:blipFill>
          <a:blip r:embed="rId2"/>
          <a:srcRect/>
          <a:stretch>
            <a:fillRect/>
          </a:stretch>
        </p:blipFill>
        <p:spPr bwMode="auto">
          <a:xfrm>
            <a:off x="990600" y="609600"/>
            <a:ext cx="7543800"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p>
          <a:p>
            <a:pPr>
              <a:buNone/>
            </a:pPr>
            <a:r>
              <a:rPr lang="en-US" dirty="0" smtClean="0"/>
              <a:t>	EI can be organized into four dimensions representing the recognition of emotions in selves and in others, as well as the regulation of emotions in selves and in others. </a:t>
            </a:r>
          </a:p>
          <a:p>
            <a:pPr>
              <a:buNone/>
            </a:pPr>
            <a:r>
              <a:rPr lang="en-US" dirty="0" smtClean="0"/>
              <a:t>	</a:t>
            </a:r>
          </a:p>
          <a:p>
            <a:pPr>
              <a:buNone/>
            </a:pPr>
            <a:r>
              <a:rPr lang="en-US" dirty="0" smtClean="0"/>
              <a:t>	Each dimension consists of a set of emotional competencies that people must possess to fulfill that dimension of E.I </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Dimensions of E.I / Application in </a:t>
            </a:r>
            <a:r>
              <a:rPr lang="en-US" dirty="0" err="1" smtClean="0"/>
              <a:t>organisations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This represents how well people control or redirect their internal mind–set, impulses and resources. </a:t>
            </a:r>
          </a:p>
          <a:p>
            <a:pPr>
              <a:buNone/>
            </a:pPr>
            <a:endParaRPr lang="en-US" dirty="0" smtClean="0"/>
          </a:p>
          <a:p>
            <a:r>
              <a:rPr lang="en-US" dirty="0" smtClean="0"/>
              <a:t> [</a:t>
            </a:r>
            <a:r>
              <a:rPr lang="en-US" i="1" dirty="0" err="1" smtClean="0"/>
              <a:t>e.g.</a:t>
            </a:r>
            <a:r>
              <a:rPr lang="en-US" dirty="0" err="1" smtClean="0"/>
              <a:t>A</a:t>
            </a:r>
            <a:r>
              <a:rPr lang="en-US" dirty="0" smtClean="0"/>
              <a:t> salesgirl at the counter holds back her impulse to become visibly upset and raise her voice at the customer’s unfair complaint and rude </a:t>
            </a:r>
            <a:r>
              <a:rPr lang="en-US" dirty="0" err="1" smtClean="0"/>
              <a:t>behaviourand</a:t>
            </a:r>
            <a:r>
              <a:rPr lang="en-US" dirty="0" smtClean="0"/>
              <a:t> tries to get more information of what caused the customer to behave so indecently]</a:t>
            </a:r>
          </a:p>
          <a:p>
            <a:endParaRPr lang="en-US" dirty="0"/>
          </a:p>
        </p:txBody>
      </p:sp>
      <p:sp>
        <p:nvSpPr>
          <p:cNvPr id="3" name="Title 2"/>
          <p:cNvSpPr>
            <a:spLocks noGrp="1"/>
          </p:cNvSpPr>
          <p:nvPr>
            <p:ph type="title"/>
          </p:nvPr>
        </p:nvSpPr>
        <p:spPr/>
        <p:txBody>
          <a:bodyPr/>
          <a:lstStyle/>
          <a:p>
            <a:r>
              <a:rPr lang="en-US" dirty="0" err="1" smtClean="0"/>
              <a:t>i</a:t>
            </a:r>
            <a:r>
              <a:rPr lang="en-US" dirty="0" smtClean="0"/>
              <a:t>. </a:t>
            </a:r>
            <a:r>
              <a:rPr lang="en-US" i="1" dirty="0" smtClean="0"/>
              <a:t>Self-management:</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It is mainly about empathy. Empathy is to understand and be sensitive to the feelings, thoughts and situations of others. </a:t>
            </a:r>
          </a:p>
          <a:p>
            <a:pPr>
              <a:buNone/>
            </a:pPr>
            <a:endParaRPr lang="en-US" dirty="0" smtClean="0"/>
          </a:p>
          <a:p>
            <a:pPr>
              <a:buNone/>
            </a:pPr>
            <a:r>
              <a:rPr lang="en-US" dirty="0" smtClean="0"/>
              <a:t>	[</a:t>
            </a:r>
            <a:r>
              <a:rPr lang="en-US" i="1" dirty="0" smtClean="0"/>
              <a:t>E.</a:t>
            </a:r>
            <a:r>
              <a:rPr lang="en-US" dirty="0" smtClean="0"/>
              <a:t>g. The manager who knows that his employees are mentally exhausted on completion of a difficult project gives them a day’s off.]</a:t>
            </a:r>
          </a:p>
          <a:p>
            <a:endParaRPr lang="en-US" dirty="0"/>
          </a:p>
        </p:txBody>
      </p:sp>
      <p:sp>
        <p:nvSpPr>
          <p:cNvPr id="3" name="Title 2"/>
          <p:cNvSpPr>
            <a:spLocks noGrp="1"/>
          </p:cNvSpPr>
          <p:nvPr>
            <p:ph type="title"/>
          </p:nvPr>
        </p:nvSpPr>
        <p:spPr/>
        <p:txBody>
          <a:bodyPr/>
          <a:lstStyle/>
          <a:p>
            <a:r>
              <a:rPr lang="en-US" dirty="0" smtClean="0"/>
              <a:t>ii. </a:t>
            </a:r>
            <a:r>
              <a:rPr lang="en-US" i="1" dirty="0" smtClean="0"/>
              <a:t>Social awareness:</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en-US" dirty="0" smtClean="0"/>
              <a:t>	It refers to having a deep understanding of one’s own emotions as well as strengths, weaknesses, values and motives. It is the knowledge of true feelings at the moment. Self-aware people are better able to listen to their emotional responses to specific situations and to use this awareness as conscious information </a:t>
            </a:r>
          </a:p>
          <a:p>
            <a:pPr>
              <a:buNone/>
            </a:pPr>
            <a:r>
              <a:rPr lang="en-US" dirty="0" smtClean="0"/>
              <a:t>	[</a:t>
            </a:r>
            <a:r>
              <a:rPr lang="en-US" i="1" dirty="0" err="1" smtClean="0"/>
              <a:t>e.</a:t>
            </a:r>
            <a:r>
              <a:rPr lang="en-US" dirty="0" err="1" smtClean="0"/>
              <a:t>g.A</a:t>
            </a:r>
            <a:r>
              <a:rPr lang="en-US" dirty="0" smtClean="0"/>
              <a:t> manager recognizes that he is angry so he will wait to cool down and gather more information before making an important decision which is going to affect his employees] </a:t>
            </a:r>
          </a:p>
          <a:p>
            <a:endParaRPr lang="en-US" dirty="0"/>
          </a:p>
        </p:txBody>
      </p:sp>
      <p:sp>
        <p:nvSpPr>
          <p:cNvPr id="3" name="Title 2"/>
          <p:cNvSpPr>
            <a:spLocks noGrp="1"/>
          </p:cNvSpPr>
          <p:nvPr>
            <p:ph type="title"/>
          </p:nvPr>
        </p:nvSpPr>
        <p:spPr/>
        <p:txBody>
          <a:bodyPr/>
          <a:lstStyle/>
          <a:p>
            <a:r>
              <a:rPr lang="en-US" dirty="0" smtClean="0"/>
              <a:t>iii. </a:t>
            </a:r>
            <a:r>
              <a:rPr lang="en-US" i="1" dirty="0" smtClean="0"/>
              <a:t>Self-awareness:</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p>
          <a:p>
            <a:pPr>
              <a:buNone/>
            </a:pPr>
            <a:r>
              <a:rPr lang="en-US" dirty="0" smtClean="0"/>
              <a:t>	This dimension refers to managing other people’s emotions. It is the ability to read social situations, engage in smooth interaction will others and form networks. </a:t>
            </a:r>
          </a:p>
          <a:p>
            <a:pPr>
              <a:buNone/>
            </a:pPr>
            <a:r>
              <a:rPr lang="en-US" dirty="0" smtClean="0"/>
              <a:t>	</a:t>
            </a:r>
          </a:p>
          <a:p>
            <a:pPr>
              <a:buNone/>
            </a:pPr>
            <a:r>
              <a:rPr lang="en-US" dirty="0" smtClean="0"/>
              <a:t>	It is also the ability to guide other’s emotions and the way they behave.</a:t>
            </a:r>
            <a:endParaRPr lang="en-US" dirty="0"/>
          </a:p>
        </p:txBody>
      </p:sp>
      <p:sp>
        <p:nvSpPr>
          <p:cNvPr id="3" name="Title 2"/>
          <p:cNvSpPr>
            <a:spLocks noGrp="1"/>
          </p:cNvSpPr>
          <p:nvPr>
            <p:ph type="title"/>
          </p:nvPr>
        </p:nvSpPr>
        <p:spPr/>
        <p:txBody>
          <a:bodyPr>
            <a:normAutofit fontScale="90000"/>
          </a:bodyPr>
          <a:lstStyle/>
          <a:p>
            <a:r>
              <a:rPr lang="en-US" dirty="0" smtClean="0"/>
              <a:t>iv. </a:t>
            </a:r>
            <a:r>
              <a:rPr lang="en-US" i="1" dirty="0" smtClean="0"/>
              <a:t>Social skills [Relationship management]: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562600"/>
          </a:xfrm>
        </p:spPr>
        <p:txBody>
          <a:bodyPr>
            <a:normAutofit fontScale="92500" lnSpcReduction="10000"/>
          </a:bodyPr>
          <a:lstStyle/>
          <a:p>
            <a:pPr lvl="0">
              <a:buFontTx/>
              <a:buChar char="-"/>
            </a:pPr>
            <a:r>
              <a:rPr lang="en-US" dirty="0" smtClean="0"/>
              <a:t>As </a:t>
            </a:r>
            <a:r>
              <a:rPr lang="en-US" dirty="0" smtClean="0"/>
              <a:t>most jobs involve social interaction, employees need emotional intelligence to work effectively in social settings. </a:t>
            </a:r>
            <a:endParaRPr lang="en-US" dirty="0" smtClean="0"/>
          </a:p>
          <a:p>
            <a:pPr lvl="0"/>
            <a:r>
              <a:rPr lang="en-US" dirty="0" smtClean="0"/>
              <a:t>Evidence indicates that people with high EI are better at interpersonal relations, perform better in jobs requiring emotional </a:t>
            </a:r>
            <a:r>
              <a:rPr lang="en-US" dirty="0" err="1" smtClean="0"/>
              <a:t>labour</a:t>
            </a:r>
            <a:r>
              <a:rPr lang="en-US" dirty="0" smtClean="0"/>
              <a:t> and are more successful in many aspects of job interviews. </a:t>
            </a:r>
          </a:p>
          <a:p>
            <a:pPr lvl="0"/>
            <a:r>
              <a:rPr lang="en-US" dirty="0" smtClean="0"/>
              <a:t>Teams whose members have high EI perform better than teams with low EI. </a:t>
            </a:r>
          </a:p>
          <a:p>
            <a:pPr lvl="0"/>
            <a:r>
              <a:rPr lang="en-US" dirty="0" smtClean="0"/>
              <a:t>There is a lot of intuitive appeal to the EI concept. People with street smartness and social intelligence capable of detecting emotions in others and controlling their own emotions are reported to be doing well in their business. </a:t>
            </a:r>
          </a:p>
          <a:p>
            <a:pPr lvl="0">
              <a:buFontTx/>
              <a:buChar char="-"/>
            </a:pPr>
            <a:endParaRPr lang="en-US" dirty="0" smtClean="0"/>
          </a:p>
          <a:p>
            <a:pPr lvl="0">
              <a:buFontTx/>
              <a:buChar char="-"/>
            </a:pPr>
            <a:endParaRPr lang="en-US" dirty="0" smtClean="0"/>
          </a:p>
          <a:p>
            <a:pPr>
              <a:buNone/>
            </a:pPr>
            <a:endParaRPr lang="en-US" dirty="0"/>
          </a:p>
        </p:txBody>
      </p:sp>
      <p:sp>
        <p:nvSpPr>
          <p:cNvPr id="3" name="Title 2"/>
          <p:cNvSpPr>
            <a:spLocks noGrp="1"/>
          </p:cNvSpPr>
          <p:nvPr>
            <p:ph type="title"/>
          </p:nvPr>
        </p:nvSpPr>
        <p:spPr>
          <a:xfrm>
            <a:off x="457200" y="274638"/>
            <a:ext cx="8229600" cy="715962"/>
          </a:xfrm>
        </p:spPr>
        <p:txBody>
          <a:bodyPr>
            <a:normAutofit fontScale="90000"/>
          </a:bodyPr>
          <a:lstStyle/>
          <a:p>
            <a:r>
              <a:rPr lang="en-US" dirty="0" smtClean="0"/>
              <a:t>Advantages of </a:t>
            </a:r>
            <a:r>
              <a:rPr lang="en-US" dirty="0" smtClean="0"/>
              <a:t>EI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linds(horizontal)">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linds(horizontal)">
                                      <p:cBhvr>
                                        <p:cTn id="22" dur="5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blinds(horizontal)">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blinds(horizontal)">
                                      <p:cBhvr>
                                        <p:cTn id="3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lstStyle/>
          <a:p>
            <a:pPr lvl="0">
              <a:buFontTx/>
              <a:buChar char="-"/>
            </a:pPr>
            <a:r>
              <a:rPr lang="en-US" dirty="0" smtClean="0"/>
              <a:t>To </a:t>
            </a:r>
            <a:r>
              <a:rPr lang="en-US" dirty="0" smtClean="0"/>
              <a:t>many people it is not clear what EI is</a:t>
            </a:r>
            <a:r>
              <a:rPr lang="en-US" dirty="0" smtClean="0"/>
              <a:t>.</a:t>
            </a:r>
          </a:p>
          <a:p>
            <a:pPr lvl="0">
              <a:buFontTx/>
              <a:buChar char="-"/>
            </a:pPr>
            <a:endParaRPr lang="en-US" dirty="0" smtClean="0"/>
          </a:p>
          <a:p>
            <a:pPr lvl="0">
              <a:buFontTx/>
              <a:buChar char="-"/>
            </a:pPr>
            <a:r>
              <a:rPr lang="en-US" dirty="0" smtClean="0"/>
              <a:t>Most </a:t>
            </a:r>
            <a:r>
              <a:rPr lang="en-US" dirty="0" smtClean="0"/>
              <a:t>of the people do not think that being self-aware, self-motivated or having empathy is a matter of intellect. So they consider EI is a misnomer. </a:t>
            </a:r>
            <a:endParaRPr lang="en-US" dirty="0" smtClean="0"/>
          </a:p>
          <a:p>
            <a:pPr lvl="0">
              <a:buFontTx/>
              <a:buChar char="-"/>
            </a:pPr>
            <a:endParaRPr lang="en-US" dirty="0" smtClean="0"/>
          </a:p>
          <a:p>
            <a:pPr lvl="0">
              <a:buNone/>
            </a:pPr>
            <a:r>
              <a:rPr lang="en-US" dirty="0" smtClean="0"/>
              <a:t>-	Many </a:t>
            </a:r>
            <a:r>
              <a:rPr lang="en-US" dirty="0" smtClean="0"/>
              <a:t>a time different researchers focus on different skills [self-discipline, empathy or self awareness] making it difficult to get a definition of EI. </a:t>
            </a:r>
          </a:p>
          <a:p>
            <a:pPr lvl="0">
              <a:buFontTx/>
              <a:buChar char="-"/>
            </a:pPr>
            <a:endParaRPr lang="en-US" dirty="0" smtClean="0"/>
          </a:p>
          <a:p>
            <a:pPr lvl="0">
              <a:buNone/>
            </a:pPr>
            <a:endParaRPr lang="en-US" dirty="0" smtClean="0"/>
          </a:p>
          <a:p>
            <a:pPr>
              <a:buNone/>
            </a:pPr>
            <a:endParaRPr lang="en-US" dirty="0"/>
          </a:p>
        </p:txBody>
      </p:sp>
      <p:sp>
        <p:nvSpPr>
          <p:cNvPr id="3" name="Title 2"/>
          <p:cNvSpPr>
            <a:spLocks noGrp="1"/>
          </p:cNvSpPr>
          <p:nvPr>
            <p:ph type="title"/>
          </p:nvPr>
        </p:nvSpPr>
        <p:spPr>
          <a:xfrm>
            <a:off x="457200" y="274638"/>
            <a:ext cx="8229600" cy="868362"/>
          </a:xfrm>
        </p:spPr>
        <p:txBody>
          <a:bodyPr/>
          <a:lstStyle/>
          <a:p>
            <a:r>
              <a:rPr lang="en-US" dirty="0" smtClean="0"/>
              <a:t>Limitations </a:t>
            </a:r>
            <a:r>
              <a:rPr lang="en-US" dirty="0" smtClean="0"/>
              <a:t>of EI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r>
              <a:rPr lang="en-US" dirty="0" smtClean="0"/>
              <a:t>Whether </a:t>
            </a:r>
            <a:r>
              <a:rPr lang="en-US" dirty="0" smtClean="0"/>
              <a:t>the work place environment is insulting or friendly, employees are expected to manage emotions in the work place through emotional </a:t>
            </a:r>
            <a:r>
              <a:rPr lang="en-US" dirty="0" err="1" smtClean="0"/>
              <a:t>labour</a:t>
            </a:r>
            <a:r>
              <a:rPr lang="en-US" dirty="0" smtClean="0"/>
              <a:t>. </a:t>
            </a:r>
            <a:endParaRPr lang="en-US" dirty="0" smtClean="0"/>
          </a:p>
          <a:p>
            <a:pPr>
              <a:buNone/>
            </a:pPr>
            <a:endParaRPr lang="en-US" dirty="0" smtClean="0"/>
          </a:p>
          <a:p>
            <a:pPr>
              <a:buNone/>
            </a:pPr>
            <a:r>
              <a:rPr lang="en-US" dirty="0" smtClean="0"/>
              <a:t>	</a:t>
            </a:r>
            <a:r>
              <a:rPr lang="en-US" dirty="0" smtClean="0"/>
              <a:t>Emotional </a:t>
            </a:r>
            <a:r>
              <a:rPr lang="en-US" dirty="0" err="1" smtClean="0"/>
              <a:t>labour</a:t>
            </a:r>
            <a:r>
              <a:rPr lang="en-US" dirty="0" smtClean="0"/>
              <a:t> refers to the effect, planning, and control needed to express organizationally desired emotions during interpersonal transaction. </a:t>
            </a:r>
          </a:p>
          <a:p>
            <a:pPr>
              <a:buNone/>
            </a:pPr>
            <a:endParaRPr lang="en-US" dirty="0"/>
          </a:p>
        </p:txBody>
      </p:sp>
      <p:sp>
        <p:nvSpPr>
          <p:cNvPr id="3" name="Title 2"/>
          <p:cNvSpPr>
            <a:spLocks noGrp="1"/>
          </p:cNvSpPr>
          <p:nvPr>
            <p:ph type="title"/>
          </p:nvPr>
        </p:nvSpPr>
        <p:spPr/>
        <p:txBody>
          <a:bodyPr/>
          <a:lstStyle/>
          <a:p>
            <a:r>
              <a:rPr lang="en-US" dirty="0" smtClean="0"/>
              <a:t>Managing Emotions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dirty="0" smtClean="0"/>
              <a:t>	Attitude is explained in various ways.</a:t>
            </a:r>
          </a:p>
          <a:p>
            <a:pPr lvl="0">
              <a:buNone/>
            </a:pPr>
            <a:r>
              <a:rPr lang="en-US" dirty="0" smtClean="0"/>
              <a:t>	</a:t>
            </a:r>
          </a:p>
          <a:p>
            <a:pPr lvl="0">
              <a:buNone/>
            </a:pPr>
            <a:r>
              <a:rPr lang="en-US" dirty="0" smtClean="0"/>
              <a:t>	</a:t>
            </a:r>
            <a:r>
              <a:rPr lang="en-US" i="1" dirty="0" smtClean="0">
                <a:solidFill>
                  <a:srgbClr val="FF0000"/>
                </a:solidFill>
              </a:rPr>
              <a:t>“An attitude is how positive or negative or </a:t>
            </a:r>
            <a:r>
              <a:rPr lang="en-US" i="1" dirty="0" err="1" smtClean="0">
                <a:solidFill>
                  <a:srgbClr val="FF0000"/>
                </a:solidFill>
              </a:rPr>
              <a:t>favourable</a:t>
            </a:r>
            <a:r>
              <a:rPr lang="en-US" i="1" dirty="0" smtClean="0">
                <a:solidFill>
                  <a:srgbClr val="FF0000"/>
                </a:solidFill>
              </a:rPr>
              <a:t> or </a:t>
            </a:r>
            <a:r>
              <a:rPr lang="en-US" i="1" dirty="0" err="1" smtClean="0">
                <a:solidFill>
                  <a:srgbClr val="FF0000"/>
                </a:solidFill>
              </a:rPr>
              <a:t>unfavourable</a:t>
            </a:r>
            <a:r>
              <a:rPr lang="en-US" i="1" dirty="0" smtClean="0">
                <a:solidFill>
                  <a:srgbClr val="FF0000"/>
                </a:solidFill>
              </a:rPr>
              <a:t> a person feels towards another person, an object or event. This views attitude as a feeling or an evaluation reaction to objects.” </a:t>
            </a:r>
          </a:p>
          <a:p>
            <a:endParaRPr lang="en-US" dirty="0" smtClean="0"/>
          </a:p>
          <a:p>
            <a:pPr>
              <a:buNone/>
            </a:pPr>
            <a:r>
              <a:rPr lang="en-US" dirty="0" smtClean="0"/>
              <a:t>	In simple terms, attitudes are evaluative statements or judgment concerning objects, people or events. </a:t>
            </a:r>
          </a:p>
          <a:p>
            <a:endParaRPr lang="en-US" dirty="0"/>
          </a:p>
        </p:txBody>
      </p:sp>
      <p:sp>
        <p:nvSpPr>
          <p:cNvPr id="3" name="Title 2"/>
          <p:cNvSpPr>
            <a:spLocks noGrp="1"/>
          </p:cNvSpPr>
          <p:nvPr>
            <p:ph type="title"/>
          </p:nvPr>
        </p:nvSpPr>
        <p:spPr/>
        <p:txBody>
          <a:bodyPr>
            <a:normAutofit/>
          </a:bodyPr>
          <a:lstStyle/>
          <a:p>
            <a:pPr algn="ctr"/>
            <a:r>
              <a:rPr lang="en-US" dirty="0" smtClean="0"/>
              <a:t>Attitude and </a:t>
            </a:r>
            <a:r>
              <a:rPr lang="en-US" dirty="0" err="1" smtClean="0"/>
              <a:t>Behaviour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linds(horizontal)">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blinds(horizontal)">
                                      <p:cBhvr>
                                        <p:cTn id="20" dur="5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blinds(horizontal)">
                                      <p:cBhvr>
                                        <p:cTn id="2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lnSpcReduction="10000"/>
          </a:bodyPr>
          <a:lstStyle/>
          <a:p>
            <a:pPr lvl="0"/>
            <a:r>
              <a:rPr lang="en-US" dirty="0" smtClean="0"/>
              <a:t>When interacting with co-workers¸ suppliers, and others, employees are expected to abide by the rules. These rules are norms requiring employees to show certain emotions and hide others. </a:t>
            </a:r>
            <a:endParaRPr lang="en-US" dirty="0" smtClean="0"/>
          </a:p>
          <a:p>
            <a:pPr lvl="0">
              <a:buNone/>
            </a:pPr>
            <a:endParaRPr lang="en-US" dirty="0" smtClean="0"/>
          </a:p>
          <a:p>
            <a:pPr lvl="0"/>
            <a:r>
              <a:rPr lang="en-US" dirty="0" smtClean="0"/>
              <a:t>Emotional </a:t>
            </a:r>
            <a:r>
              <a:rPr lang="en-US" dirty="0" err="1" smtClean="0"/>
              <a:t>labour</a:t>
            </a:r>
            <a:r>
              <a:rPr lang="en-US" dirty="0" smtClean="0"/>
              <a:t> is higher in jobs requiring a variety of emotions. Many a time emotions must be intense [showing happiness rather than smiling weakly]. When interaction with clients is frequent and for longer durations more emotional </a:t>
            </a:r>
            <a:r>
              <a:rPr lang="en-US" dirty="0" err="1" smtClean="0"/>
              <a:t>labour</a:t>
            </a:r>
            <a:r>
              <a:rPr lang="en-US" dirty="0" smtClean="0"/>
              <a:t> is required.</a:t>
            </a:r>
          </a:p>
          <a:p>
            <a:pPr>
              <a:buNone/>
            </a:pPr>
            <a:endParaRPr lang="en-US" dirty="0"/>
          </a:p>
        </p:txBody>
      </p:sp>
      <p:sp>
        <p:nvSpPr>
          <p:cNvPr id="3" name="Title 2"/>
          <p:cNvSpPr>
            <a:spLocks noGrp="1"/>
          </p:cNvSpPr>
          <p:nvPr>
            <p:ph type="title"/>
          </p:nvPr>
        </p:nvSpPr>
        <p:spPr/>
        <p:txBody>
          <a:bodyPr>
            <a:normAutofit fontScale="90000"/>
          </a:bodyPr>
          <a:lstStyle/>
          <a:p>
            <a:r>
              <a:rPr lang="en-US" i="1" dirty="0" smtClean="0"/>
              <a:t>Guidelines to manage emotions</a:t>
            </a:r>
            <a:r>
              <a:rPr lang="en-US" i="1"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92500" lnSpcReduction="10000"/>
          </a:bodyPr>
          <a:lstStyle/>
          <a:p>
            <a:pPr lvl="0"/>
            <a:r>
              <a:rPr lang="en-US" dirty="0" smtClean="0"/>
              <a:t>How much people are expected to hide or show true emotions in public depends to some extent on the culture. People in Ethiopia, Korea and Austria expect employees to display a neutral emotional </a:t>
            </a:r>
            <a:r>
              <a:rPr lang="en-US" dirty="0" err="1" smtClean="0"/>
              <a:t>behaviour</a:t>
            </a:r>
            <a:r>
              <a:rPr lang="en-US" dirty="0" smtClean="0"/>
              <a:t>. Kuwait, Egypt, Spain or Russian culture allows or encourages open display of one’s true emotions. While Italians are more likely to accept or tolerate people who display their true emotions at work, Japanese consider this as rude or embarrassing. </a:t>
            </a:r>
            <a:endParaRPr lang="en-US" dirty="0" smtClean="0"/>
          </a:p>
          <a:p>
            <a:pPr lvl="0">
              <a:buNone/>
            </a:pPr>
            <a:endParaRPr lang="en-US" dirty="0" smtClean="0"/>
          </a:p>
          <a:p>
            <a:pPr lvl="0"/>
            <a:r>
              <a:rPr lang="en-US" dirty="0" smtClean="0"/>
              <a:t>Emotional </a:t>
            </a:r>
            <a:r>
              <a:rPr lang="en-US" dirty="0" err="1" smtClean="0"/>
              <a:t>labour</a:t>
            </a:r>
            <a:r>
              <a:rPr lang="en-US" dirty="0" smtClean="0"/>
              <a:t> can be challenging because it is difficult to conceal true emotions and to show the emotions required by the job. </a:t>
            </a:r>
          </a:p>
          <a:p>
            <a:endParaRPr lang="en-US" dirty="0"/>
          </a:p>
        </p:txBody>
      </p:sp>
      <p:sp>
        <p:nvSpPr>
          <p:cNvPr id="3" name="Title 2"/>
          <p:cNvSpPr>
            <a:spLocks noGrp="1"/>
          </p:cNvSpPr>
          <p:nvPr>
            <p:ph type="title"/>
          </p:nvPr>
        </p:nvSpPr>
        <p:spPr>
          <a:xfrm>
            <a:off x="457200" y="274638"/>
            <a:ext cx="8229600" cy="182562"/>
          </a:xfrm>
        </p:spPr>
        <p:txBody>
          <a:bodyPr>
            <a:normAutofit fontScale="90000"/>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92500"/>
          </a:bodyPr>
          <a:lstStyle/>
          <a:p>
            <a:pPr lvl="0"/>
            <a:r>
              <a:rPr lang="en-US" dirty="0" smtClean="0"/>
              <a:t>Emotional </a:t>
            </a:r>
            <a:r>
              <a:rPr lang="en-US" dirty="0" err="1" smtClean="0"/>
              <a:t>labour</a:t>
            </a:r>
            <a:r>
              <a:rPr lang="en-US" dirty="0" smtClean="0"/>
              <a:t> tends to create a conflict between required and true emotions, called emotional dissonance. The larger the gap between the required and true emotions, the more employees tends to experience stress, job burnout and psychological separation from self. One way to minimize emotional dissonance is by hiring people with a natural tendency to display the emotions required for the job. </a:t>
            </a:r>
            <a:endParaRPr lang="en-US" dirty="0" smtClean="0"/>
          </a:p>
          <a:p>
            <a:pPr lvl="0">
              <a:buNone/>
            </a:pPr>
            <a:endParaRPr lang="en-US" dirty="0" smtClean="0"/>
          </a:p>
          <a:p>
            <a:pPr lvl="0"/>
            <a:r>
              <a:rPr lang="en-US" dirty="0" smtClean="0"/>
              <a:t>As it is easier to teach skills than attitudes, there are companies which hire for attitude and train for skill. </a:t>
            </a:r>
          </a:p>
          <a:p>
            <a:endParaRPr lang="en-US" dirty="0"/>
          </a:p>
        </p:txBody>
      </p:sp>
      <p:sp>
        <p:nvSpPr>
          <p:cNvPr id="3" name="Title 2"/>
          <p:cNvSpPr>
            <a:spLocks noGrp="1"/>
          </p:cNvSpPr>
          <p:nvPr>
            <p:ph type="title"/>
          </p:nvPr>
        </p:nvSpPr>
        <p:spPr>
          <a:xfrm>
            <a:off x="457200" y="274638"/>
            <a:ext cx="8229600" cy="258762"/>
          </a:xfrm>
        </p:spPr>
        <p:txBody>
          <a:bodyPr>
            <a:normAutofit fontScale="90000"/>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fontScale="92500" lnSpcReduction="10000"/>
          </a:bodyPr>
          <a:lstStyle/>
          <a:p>
            <a:pPr lvl="0"/>
            <a:r>
              <a:rPr lang="en-US" dirty="0" smtClean="0"/>
              <a:t>Even with a good fit between a person’s natural disposition and the required emotions for the job some acting is required to perform the job. </a:t>
            </a:r>
            <a:endParaRPr lang="en-US" dirty="0" smtClean="0"/>
          </a:p>
          <a:p>
            <a:pPr lvl="0"/>
            <a:endParaRPr lang="en-US" dirty="0" smtClean="0"/>
          </a:p>
          <a:p>
            <a:pPr lvl="0"/>
            <a:r>
              <a:rPr lang="en-US" dirty="0" smtClean="0"/>
              <a:t>Most of the people engage only in surface acting which modifies the </a:t>
            </a:r>
            <a:r>
              <a:rPr lang="en-US" dirty="0" err="1" smtClean="0"/>
              <a:t>behaviour</a:t>
            </a:r>
            <a:r>
              <a:rPr lang="en-US" dirty="0" smtClean="0"/>
              <a:t> to be consistent with required emotions but continue to hold different internal feelings. However, deep acting, which involves changing true emotions, to match the required emotions is essential. Deep acting generates more positive emotions. </a:t>
            </a:r>
            <a:endParaRPr lang="en-US" dirty="0" smtClean="0"/>
          </a:p>
          <a:p>
            <a:pPr lvl="0"/>
            <a:endParaRPr lang="en-US" dirty="0" smtClean="0"/>
          </a:p>
          <a:p>
            <a:pPr lvl="0"/>
            <a:r>
              <a:rPr lang="en-US" dirty="0" smtClean="0"/>
              <a:t>Managing workplace emotions require considerable emotional intelligence. </a:t>
            </a:r>
          </a:p>
          <a:p>
            <a:endParaRPr lang="en-US" dirty="0"/>
          </a:p>
        </p:txBody>
      </p:sp>
      <p:sp>
        <p:nvSpPr>
          <p:cNvPr id="3" name="Title 2"/>
          <p:cNvSpPr>
            <a:spLocks noGrp="1"/>
          </p:cNvSpPr>
          <p:nvPr>
            <p:ph type="title"/>
          </p:nvPr>
        </p:nvSpPr>
        <p:spPr>
          <a:xfrm>
            <a:off x="457200" y="274638"/>
            <a:ext cx="8229600" cy="182562"/>
          </a:xfrm>
        </p:spPr>
        <p:txBody>
          <a:bodyPr>
            <a:normAutofit fontScale="90000"/>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According to Stephen P. Robbins attitude is cognitive, affective and </a:t>
            </a:r>
            <a:r>
              <a:rPr lang="en-US" dirty="0" err="1" smtClean="0"/>
              <a:t>behavioural</a:t>
            </a:r>
            <a:r>
              <a:rPr lang="en-US" dirty="0" smtClean="0"/>
              <a:t>.</a:t>
            </a:r>
          </a:p>
          <a:p>
            <a:pPr>
              <a:buNone/>
            </a:pPr>
            <a:endParaRPr lang="en-US" dirty="0" smtClean="0"/>
          </a:p>
          <a:p>
            <a:pPr>
              <a:buNone/>
            </a:pPr>
            <a:r>
              <a:rPr lang="en-US" dirty="0" smtClean="0"/>
              <a:t>	Cognitive  = Evaluation  </a:t>
            </a:r>
          </a:p>
          <a:p>
            <a:pPr>
              <a:buNone/>
            </a:pPr>
            <a:r>
              <a:rPr lang="en-US" dirty="0" smtClean="0"/>
              <a:t>	[</a:t>
            </a:r>
            <a:r>
              <a:rPr lang="en-US" i="1" dirty="0" err="1" smtClean="0"/>
              <a:t>eg</a:t>
            </a:r>
            <a:r>
              <a:rPr lang="en-US" dirty="0" smtClean="0"/>
              <a:t>. My manager promoted my colleague who </a:t>
            </a:r>
          </a:p>
          <a:p>
            <a:pPr>
              <a:buNone/>
            </a:pPr>
            <a:r>
              <a:rPr lang="en-US" dirty="0" smtClean="0"/>
              <a:t>	is in no way better than me . He is biased]</a:t>
            </a:r>
          </a:p>
          <a:p>
            <a:pPr>
              <a:buNone/>
            </a:pPr>
            <a:r>
              <a:rPr lang="en-US" dirty="0" smtClean="0"/>
              <a:t>  </a:t>
            </a:r>
            <a:br>
              <a:rPr lang="en-US" dirty="0" smtClean="0"/>
            </a:br>
            <a:r>
              <a:rPr lang="en-US" dirty="0" smtClean="0"/>
              <a:t>Affective = Feeling </a:t>
            </a:r>
          </a:p>
          <a:p>
            <a:pPr>
              <a:buNone/>
            </a:pPr>
            <a:r>
              <a:rPr lang="en-US" dirty="0" smtClean="0"/>
              <a:t>	[</a:t>
            </a:r>
            <a:r>
              <a:rPr lang="en-US" i="1" dirty="0" smtClean="0"/>
              <a:t>e.</a:t>
            </a:r>
            <a:r>
              <a:rPr lang="en-US" dirty="0" smtClean="0"/>
              <a:t>g. I dislike my manager as he is biased]</a:t>
            </a:r>
          </a:p>
          <a:p>
            <a:pPr>
              <a:buNone/>
            </a:pPr>
            <a:endParaRPr lang="en-US" dirty="0" smtClean="0"/>
          </a:p>
          <a:p>
            <a:pPr>
              <a:buNone/>
            </a:pPr>
            <a:r>
              <a:rPr lang="en-US" dirty="0" smtClean="0"/>
              <a:t/>
            </a:r>
            <a:br>
              <a:rPr lang="en-US" dirty="0" smtClean="0"/>
            </a:br>
            <a:r>
              <a:rPr lang="en-US" dirty="0" err="1" smtClean="0"/>
              <a:t>Behavioural</a:t>
            </a:r>
            <a:r>
              <a:rPr lang="en-US" dirty="0" smtClean="0"/>
              <a:t>  = Action </a:t>
            </a:r>
          </a:p>
          <a:p>
            <a:pPr>
              <a:buNone/>
            </a:pPr>
            <a:r>
              <a:rPr lang="en-US" dirty="0" smtClean="0"/>
              <a:t>	[</a:t>
            </a:r>
            <a:r>
              <a:rPr lang="en-US" i="1" dirty="0" smtClean="0"/>
              <a:t>e.</a:t>
            </a:r>
            <a:r>
              <a:rPr lang="en-US" dirty="0" smtClean="0"/>
              <a:t>g. I am leaving the company. I have </a:t>
            </a:r>
          </a:p>
          <a:p>
            <a:pPr>
              <a:buNone/>
            </a:pPr>
            <a:r>
              <a:rPr lang="en-US" dirty="0" smtClean="0"/>
              <a:t>	complained against my manager to the management]</a:t>
            </a:r>
          </a:p>
          <a:p>
            <a:endParaRPr lang="en-US" dirty="0"/>
          </a:p>
        </p:txBody>
      </p:sp>
      <p:sp>
        <p:nvSpPr>
          <p:cNvPr id="3" name="Title 2"/>
          <p:cNvSpPr>
            <a:spLocks noGrp="1"/>
          </p:cNvSpPr>
          <p:nvPr>
            <p:ph type="title"/>
          </p:nvPr>
        </p:nvSpPr>
        <p:spPr/>
        <p:txBody>
          <a:bodyPr/>
          <a:lstStyle/>
          <a:p>
            <a:r>
              <a:rPr lang="en-US" dirty="0" smtClean="0"/>
              <a:t>Components of attitude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linds(horizontal)">
                                      <p:cBhvr>
                                        <p:cTn id="20" dur="500"/>
                                        <p:tgtEl>
                                          <p:spTgt spid="2">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linds(horizontal)">
                                      <p:cBhvr>
                                        <p:cTn id="23" dur="500"/>
                                        <p:tgtEl>
                                          <p:spTgt spid="2">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blinds(horizontal)">
                                      <p:cBhvr>
                                        <p:cTn id="26" dur="5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blinds(horizontal)">
                                      <p:cBhvr>
                                        <p:cTn id="31" dur="500"/>
                                        <p:tgtEl>
                                          <p:spTgt spid="2">
                                            <p:txEl>
                                              <p:pRg st="5" end="5"/>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blinds(horizontal)">
                                      <p:cBhvr>
                                        <p:cTn id="34" dur="500"/>
                                        <p:tgtEl>
                                          <p:spTgt spid="2">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Effect transition="in" filter="blinds(horizontal)">
                                      <p:cBhvr>
                                        <p:cTn id="39" dur="500"/>
                                        <p:tgtEl>
                                          <p:spTgt spid="2">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2">
                                            <p:txEl>
                                              <p:pRg st="9" end="9"/>
                                            </p:txEl>
                                          </p:spTgt>
                                        </p:tgtEl>
                                        <p:attrNameLst>
                                          <p:attrName>style.visibility</p:attrName>
                                        </p:attrNameLst>
                                      </p:cBhvr>
                                      <p:to>
                                        <p:strVal val="visible"/>
                                      </p:to>
                                    </p:set>
                                    <p:animEffect transition="in" filter="blinds(horizontal)">
                                      <p:cBhvr>
                                        <p:cTn id="44" dur="500"/>
                                        <p:tgtEl>
                                          <p:spTgt spid="2">
                                            <p:txEl>
                                              <p:pRg st="9" end="9"/>
                                            </p:txEl>
                                          </p:spTgt>
                                        </p:tgtEl>
                                      </p:cBhvr>
                                    </p:animEffect>
                                  </p:childTnLst>
                                </p:cTn>
                              </p:par>
                              <p:par>
                                <p:cTn id="45" presetID="3" presetClass="entr" presetSubtype="10" fill="hold" nodeType="with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Effect transition="in" filter="blinds(horizontal)">
                                      <p:cBhvr>
                                        <p:cTn id="4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fontScale="92500" lnSpcReduction="10000"/>
          </a:bodyPr>
          <a:lstStyle/>
          <a:p>
            <a:pPr lvl="0">
              <a:buNone/>
            </a:pPr>
            <a:r>
              <a:rPr lang="en-US" dirty="0" smtClean="0"/>
              <a:t>	Attitudes have an object, tangible (</a:t>
            </a:r>
            <a:r>
              <a:rPr lang="en-US" i="1" dirty="0" smtClean="0"/>
              <a:t>e.</a:t>
            </a:r>
            <a:r>
              <a:rPr lang="en-US" dirty="0" smtClean="0"/>
              <a:t>g. a car) or intangible (</a:t>
            </a:r>
            <a:r>
              <a:rPr lang="en-US" i="1" dirty="0" smtClean="0"/>
              <a:t>e.</a:t>
            </a:r>
            <a:r>
              <a:rPr lang="en-US" dirty="0" smtClean="0"/>
              <a:t>g. consumerism). </a:t>
            </a:r>
          </a:p>
          <a:p>
            <a:pPr lvl="0"/>
            <a:r>
              <a:rPr lang="en-US" dirty="0" smtClean="0"/>
              <a:t>Attitudes have direction (</a:t>
            </a:r>
            <a:r>
              <a:rPr lang="en-US" dirty="0" err="1" smtClean="0"/>
              <a:t>favourable</a:t>
            </a:r>
            <a:r>
              <a:rPr lang="en-US" dirty="0" smtClean="0"/>
              <a:t> or </a:t>
            </a:r>
            <a:r>
              <a:rPr lang="en-US" dirty="0" err="1" smtClean="0"/>
              <a:t>unfavourable</a:t>
            </a:r>
            <a:r>
              <a:rPr lang="en-US" dirty="0" smtClean="0"/>
              <a:t>), degree (how much one likes /dislikes) and intensity ( the level of sureness / confidence of expression) </a:t>
            </a:r>
          </a:p>
          <a:p>
            <a:pPr lvl="0"/>
            <a:r>
              <a:rPr lang="en-US" dirty="0" smtClean="0"/>
              <a:t>Attitudes have structure (consistency and </a:t>
            </a:r>
            <a:r>
              <a:rPr lang="en-US" dirty="0" err="1" smtClean="0"/>
              <a:t>interattitudinal</a:t>
            </a:r>
            <a:r>
              <a:rPr lang="en-US" dirty="0" smtClean="0"/>
              <a:t> centrality.) </a:t>
            </a:r>
          </a:p>
          <a:p>
            <a:pPr lvl="0"/>
            <a:r>
              <a:rPr lang="en-US" dirty="0" smtClean="0"/>
              <a:t>Attitudes affect </a:t>
            </a:r>
            <a:r>
              <a:rPr lang="en-US" dirty="0" err="1" smtClean="0"/>
              <a:t>behaviour</a:t>
            </a:r>
            <a:r>
              <a:rPr lang="en-US" dirty="0" smtClean="0"/>
              <a:t> of an individual.</a:t>
            </a:r>
          </a:p>
          <a:p>
            <a:pPr lvl="0"/>
            <a:r>
              <a:rPr lang="en-US" dirty="0" smtClean="0"/>
              <a:t>Attitudes are invisible (cannot be observed directly; observed through </a:t>
            </a:r>
            <a:r>
              <a:rPr lang="en-US" dirty="0" err="1" smtClean="0"/>
              <a:t>behaviour</a:t>
            </a:r>
            <a:r>
              <a:rPr lang="en-US" dirty="0" smtClean="0"/>
              <a:t>.) </a:t>
            </a:r>
          </a:p>
          <a:p>
            <a:pPr lvl="0"/>
            <a:r>
              <a:rPr lang="en-US" dirty="0" smtClean="0"/>
              <a:t>Attitudes are pervasive. (every individual has some attitudes towards the environment.)</a:t>
            </a:r>
          </a:p>
        </p:txBody>
      </p:sp>
      <p:sp>
        <p:nvSpPr>
          <p:cNvPr id="3" name="Title 2"/>
          <p:cNvSpPr>
            <a:spLocks noGrp="1"/>
          </p:cNvSpPr>
          <p:nvPr>
            <p:ph type="title"/>
          </p:nvPr>
        </p:nvSpPr>
        <p:spPr/>
        <p:txBody>
          <a:bodyPr/>
          <a:lstStyle/>
          <a:p>
            <a:r>
              <a:rPr lang="en-US" dirty="0" smtClean="0"/>
              <a:t>Characteristics of attitudes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linds(horizontal)">
                                      <p:cBhvr>
                                        <p:cTn id="3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dirty="0" smtClean="0"/>
              <a:t>The functions of attitude are manifold:</a:t>
            </a:r>
          </a:p>
          <a:p>
            <a:pPr lvl="0"/>
            <a:r>
              <a:rPr lang="en-US" dirty="0" smtClean="0"/>
              <a:t>Instrumental or adjustment function: This serves as a means to reach a desired goal or avoid an undesirable. </a:t>
            </a:r>
          </a:p>
          <a:p>
            <a:pPr lvl="0"/>
            <a:r>
              <a:rPr lang="en-US" dirty="0" smtClean="0"/>
              <a:t>Ego-defensive: This is to protect one’s self-image from threat. </a:t>
            </a:r>
          </a:p>
          <a:p>
            <a:pPr lvl="0"/>
            <a:r>
              <a:rPr lang="en-US" dirty="0" smtClean="0"/>
              <a:t>Value –expressive: This enables expression of one’s centrally held values. </a:t>
            </a:r>
          </a:p>
          <a:p>
            <a:pPr lvl="0"/>
            <a:r>
              <a:rPr lang="en-US" dirty="0" smtClean="0"/>
              <a:t>Knowledge function: It is based on a person’s need to maintain a stable, </a:t>
            </a:r>
            <a:r>
              <a:rPr lang="en-US" dirty="0" err="1" smtClean="0"/>
              <a:t>organised</a:t>
            </a:r>
            <a:r>
              <a:rPr lang="en-US" dirty="0" smtClean="0"/>
              <a:t> and meaningful structure of the world. </a:t>
            </a:r>
          </a:p>
          <a:p>
            <a:pPr>
              <a:buNone/>
            </a:pPr>
            <a:endParaRPr lang="en-US" dirty="0"/>
          </a:p>
        </p:txBody>
      </p:sp>
      <p:sp>
        <p:nvSpPr>
          <p:cNvPr id="3" name="Title 2"/>
          <p:cNvSpPr>
            <a:spLocks noGrp="1"/>
          </p:cNvSpPr>
          <p:nvPr>
            <p:ph type="title"/>
          </p:nvPr>
        </p:nvSpPr>
        <p:spPr/>
        <p:txBody>
          <a:bodyPr/>
          <a:lstStyle/>
          <a:p>
            <a:r>
              <a:rPr lang="en-US" dirty="0" smtClean="0"/>
              <a:t>Functions of attitudes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linds(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linds(horizontal)">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lvl="0">
              <a:buNone/>
            </a:pPr>
            <a:r>
              <a:rPr lang="en-US" b="1" dirty="0" smtClean="0"/>
              <a:t>	Personal experience, perception or personality</a:t>
            </a:r>
            <a:r>
              <a:rPr lang="en-US" dirty="0" smtClean="0"/>
              <a:t>. </a:t>
            </a:r>
          </a:p>
          <a:p>
            <a:pPr>
              <a:buNone/>
            </a:pPr>
            <a:r>
              <a:rPr lang="en-US" dirty="0" smtClean="0"/>
              <a:t>	Example: A person has a negative attitude towards alcoholic drinks because he had experienced certain bad effects of alcoholic drinks or he perceives that alcoholic drink is injurious to health or his strong personality does not allow him to take alcoholic drinks.</a:t>
            </a:r>
          </a:p>
          <a:p>
            <a:pPr>
              <a:buNone/>
            </a:pPr>
            <a:r>
              <a:rPr lang="en-US" dirty="0" smtClean="0"/>
              <a:t>	 </a:t>
            </a:r>
          </a:p>
          <a:p>
            <a:pPr lvl="0">
              <a:buNone/>
            </a:pPr>
            <a:r>
              <a:rPr lang="en-US" dirty="0" smtClean="0"/>
              <a:t>	</a:t>
            </a:r>
            <a:r>
              <a:rPr lang="en-US" b="1" dirty="0" smtClean="0"/>
              <a:t>Group associations, Family, Peer groups, Culture / Sub-culture 	and Reference groups. </a:t>
            </a:r>
          </a:p>
          <a:p>
            <a:pPr>
              <a:buNone/>
            </a:pPr>
            <a:r>
              <a:rPr lang="en-US" dirty="0" smtClean="0"/>
              <a:t>	Example: A person may develop a negative feeling towards alcoholic drinks as none of his family members or his peer group members take alcoholic drinks or the culture to whom he belongs or the members of his reference group look upon taking alcohol drinks as a sinful act.</a:t>
            </a:r>
          </a:p>
          <a:p>
            <a:endParaRPr lang="en-US" dirty="0"/>
          </a:p>
        </p:txBody>
      </p:sp>
      <p:sp>
        <p:nvSpPr>
          <p:cNvPr id="3" name="Title 2"/>
          <p:cNvSpPr>
            <a:spLocks noGrp="1"/>
          </p:cNvSpPr>
          <p:nvPr>
            <p:ph type="title"/>
          </p:nvPr>
        </p:nvSpPr>
        <p:spPr/>
        <p:txBody>
          <a:bodyPr/>
          <a:lstStyle/>
          <a:p>
            <a:r>
              <a:rPr lang="en-US" dirty="0" smtClean="0"/>
              <a:t>Factors in attitude formation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linds(horizontal)">
                                      <p:cBhvr>
                                        <p:cTn id="15" dur="500"/>
                                        <p:tgtEl>
                                          <p:spTgt spid="2">
                                            <p:txEl>
                                              <p:pRg st="1" end="1"/>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blinds(horizontal)">
                                      <p:cBhvr>
                                        <p:cTn id="18" dur="500"/>
                                        <p:tgtEl>
                                          <p:spTgt spid="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blinds(horizontal)">
                                      <p:cBhvr>
                                        <p:cTn id="23" dur="500"/>
                                        <p:tgtEl>
                                          <p:spTgt spid="2">
                                            <p:txEl>
                                              <p:pRg st="3" end="3"/>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blinds(horizontal)">
                                      <p:cBhvr>
                                        <p:cTn id="26"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105400"/>
          </a:xfrm>
        </p:spPr>
        <p:txBody>
          <a:bodyPr>
            <a:normAutofit fontScale="85000" lnSpcReduction="10000"/>
          </a:bodyPr>
          <a:lstStyle/>
          <a:p>
            <a:pPr>
              <a:buNone/>
            </a:pPr>
            <a:r>
              <a:rPr lang="en-US" dirty="0" smtClean="0"/>
              <a:t>	Attitude could be changed in social as well as organizational context.</a:t>
            </a:r>
          </a:p>
          <a:p>
            <a:pPr>
              <a:buNone/>
            </a:pPr>
            <a:endParaRPr lang="en-US" dirty="0" smtClean="0"/>
          </a:p>
          <a:p>
            <a:pPr>
              <a:buNone/>
            </a:pPr>
            <a:r>
              <a:rPr lang="en-US" dirty="0" smtClean="0"/>
              <a:t>	</a:t>
            </a:r>
            <a:r>
              <a:rPr lang="en-US" b="1" dirty="0" smtClean="0"/>
              <a:t>Social context:</a:t>
            </a:r>
          </a:p>
          <a:p>
            <a:pPr>
              <a:buNone/>
            </a:pPr>
            <a:r>
              <a:rPr lang="en-US" dirty="0" smtClean="0"/>
              <a:t>	(</a:t>
            </a:r>
            <a:r>
              <a:rPr lang="en-US" dirty="0" err="1" smtClean="0"/>
              <a:t>i</a:t>
            </a:r>
            <a:r>
              <a:rPr lang="en-US" dirty="0" smtClean="0"/>
              <a:t>)  Communication of additional information. </a:t>
            </a:r>
          </a:p>
          <a:p>
            <a:pPr>
              <a:buNone/>
            </a:pPr>
            <a:r>
              <a:rPr lang="en-US" dirty="0" smtClean="0"/>
              <a:t>	(ii)	Approval or disapproval of a particular attitude. </a:t>
            </a:r>
          </a:p>
          <a:p>
            <a:pPr>
              <a:buNone/>
            </a:pPr>
            <a:r>
              <a:rPr lang="en-US" dirty="0" smtClean="0"/>
              <a:t>	(iii) 	Group influence and </a:t>
            </a:r>
          </a:p>
          <a:p>
            <a:pPr marL="937260" lvl="1" indent="-571500">
              <a:buAutoNum type="romanLcParenBoth" startAt="4"/>
            </a:pPr>
            <a:r>
              <a:rPr lang="en-US" dirty="0" smtClean="0"/>
              <a:t>Inducing engagement in discrepant </a:t>
            </a:r>
            <a:r>
              <a:rPr lang="en-US" dirty="0" err="1" smtClean="0"/>
              <a:t>behaviour</a:t>
            </a:r>
            <a:r>
              <a:rPr lang="en-US" dirty="0" smtClean="0"/>
              <a:t>.</a:t>
            </a:r>
          </a:p>
          <a:p>
            <a:pPr marL="681228" indent="-571500">
              <a:buNone/>
            </a:pPr>
            <a:r>
              <a:rPr lang="en-US" dirty="0" smtClean="0"/>
              <a:t> </a:t>
            </a:r>
          </a:p>
          <a:p>
            <a:pPr>
              <a:buNone/>
            </a:pPr>
            <a:r>
              <a:rPr lang="en-US" dirty="0" smtClean="0"/>
              <a:t>	</a:t>
            </a:r>
            <a:r>
              <a:rPr lang="en-US" b="1" dirty="0" smtClean="0"/>
              <a:t>Organizational context: </a:t>
            </a:r>
          </a:p>
          <a:p>
            <a:pPr lvl="0">
              <a:buNone/>
            </a:pPr>
            <a:r>
              <a:rPr lang="en-US" dirty="0" smtClean="0"/>
              <a:t>	(</a:t>
            </a:r>
            <a:r>
              <a:rPr lang="en-US" dirty="0" err="1" smtClean="0"/>
              <a:t>i</a:t>
            </a:r>
            <a:r>
              <a:rPr lang="en-US" dirty="0" smtClean="0"/>
              <a:t>) Group action 	</a:t>
            </a:r>
          </a:p>
          <a:p>
            <a:pPr lvl="0">
              <a:buNone/>
            </a:pPr>
            <a:r>
              <a:rPr lang="en-US" dirty="0" smtClean="0"/>
              <a:t>	(ii) Persuasion through leadership 	</a:t>
            </a:r>
          </a:p>
          <a:p>
            <a:pPr lvl="0">
              <a:buNone/>
            </a:pPr>
            <a:r>
              <a:rPr lang="en-US" dirty="0" smtClean="0"/>
              <a:t>	(iii) Persuasion through communication and </a:t>
            </a:r>
          </a:p>
          <a:p>
            <a:pPr>
              <a:buNone/>
            </a:pPr>
            <a:r>
              <a:rPr lang="en-US" dirty="0" smtClean="0"/>
              <a:t>	(iv) Influence of total situation. </a:t>
            </a:r>
          </a:p>
          <a:p>
            <a:pPr>
              <a:buNone/>
            </a:pPr>
            <a:endParaRPr lang="en-US" dirty="0"/>
          </a:p>
        </p:txBody>
      </p:sp>
      <p:sp>
        <p:nvSpPr>
          <p:cNvPr id="3" name="Title 2"/>
          <p:cNvSpPr>
            <a:spLocks noGrp="1"/>
          </p:cNvSpPr>
          <p:nvPr>
            <p:ph type="title"/>
          </p:nvPr>
        </p:nvSpPr>
        <p:spPr>
          <a:xfrm>
            <a:off x="457200" y="274638"/>
            <a:ext cx="8229600" cy="868362"/>
          </a:xfrm>
        </p:spPr>
        <p:txBody>
          <a:bodyPr/>
          <a:lstStyle/>
          <a:p>
            <a:r>
              <a:rPr lang="en-US" dirty="0" smtClean="0"/>
              <a:t>Developing positive Attitude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linds(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linds(horizont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linds(horizont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linds(horizontal)">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blinds(horizontal)">
                                      <p:cBhvr>
                                        <p:cTn id="57" dur="500"/>
                                        <p:tgtEl>
                                          <p:spTgt spid="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blinds(horizontal)">
                                      <p:cBhvr>
                                        <p:cTn id="62" dur="500"/>
                                        <p:tgtEl>
                                          <p:spTgt spid="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blinds(horizontal)">
                                      <p:cBhvr>
                                        <p:cTn id="67"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r>
              <a:rPr lang="en-US" dirty="0" smtClean="0"/>
              <a:t>Attitude affects various components of job:</a:t>
            </a:r>
          </a:p>
          <a:p>
            <a:pPr>
              <a:buNone/>
            </a:pPr>
            <a:endParaRPr lang="en-US" dirty="0" smtClean="0"/>
          </a:p>
          <a:p>
            <a:pPr lvl="0"/>
            <a:r>
              <a:rPr lang="en-US" b="1" dirty="0" smtClean="0"/>
              <a:t>Job Satisfaction:  </a:t>
            </a:r>
            <a:r>
              <a:rPr lang="en-US" dirty="0" smtClean="0"/>
              <a:t>It is a positive feeling about one’s job which results from an evaluation of its characteristics. </a:t>
            </a:r>
          </a:p>
          <a:p>
            <a:pPr lvl="0"/>
            <a:r>
              <a:rPr lang="en-US" b="1" dirty="0" smtClean="0"/>
              <a:t>Job involvement: </a:t>
            </a:r>
            <a:r>
              <a:rPr lang="en-US" dirty="0" smtClean="0"/>
              <a:t>It is the degree to which a person identifies with a job, actively participates in it and  considers performance in the job is important for self – worth or self – growth</a:t>
            </a:r>
          </a:p>
          <a:p>
            <a:pPr lvl="0"/>
            <a:r>
              <a:rPr lang="en-US" b="1" dirty="0" smtClean="0"/>
              <a:t>Psychological empowerment:  </a:t>
            </a:r>
            <a:r>
              <a:rPr lang="en-US" dirty="0" smtClean="0"/>
              <a:t>It is the degree of employees’ belief to what extent they affect their environment, their competence, the meaningfulness of their job and their perceived autonomy in the work. </a:t>
            </a:r>
          </a:p>
          <a:p>
            <a:pPr lvl="0"/>
            <a:r>
              <a:rPr lang="en-US" b="1" dirty="0" smtClean="0"/>
              <a:t>Organizational commitment: </a:t>
            </a:r>
            <a:r>
              <a:rPr lang="en-US" dirty="0" smtClean="0"/>
              <a:t>It is the degree to which an employee identifies with a particular organization and its goals and wishes to continue in the organization. </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Attitude relevant to </a:t>
            </a:r>
            <a:r>
              <a:rPr lang="en-US" dirty="0" err="1" smtClean="0"/>
              <a:t>Organisation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The management has to follow certain guidelines to make the employees committed to the organization</a:t>
            </a:r>
          </a:p>
          <a:p>
            <a:pPr>
              <a:buNone/>
            </a:pPr>
            <a:endParaRPr lang="en-US" dirty="0" smtClean="0"/>
          </a:p>
          <a:p>
            <a:pPr lvl="1">
              <a:buFont typeface="Wingdings" pitchFamily="2" charset="2"/>
              <a:buChar char="Ø"/>
            </a:pPr>
            <a:r>
              <a:rPr lang="en-US" sz="2400" dirty="0" smtClean="0"/>
              <a:t>Commit to people-first values. </a:t>
            </a:r>
            <a:endParaRPr lang="en-US" sz="2000" dirty="0" smtClean="0"/>
          </a:p>
          <a:p>
            <a:pPr lvl="1">
              <a:buFont typeface="Wingdings" pitchFamily="2" charset="2"/>
              <a:buChar char="Ø"/>
            </a:pPr>
            <a:r>
              <a:rPr lang="en-US" sz="2400" dirty="0" smtClean="0"/>
              <a:t>Clarify and communicate the organization’s mission </a:t>
            </a:r>
            <a:endParaRPr lang="en-US" sz="2000" dirty="0" smtClean="0"/>
          </a:p>
          <a:p>
            <a:pPr lvl="1">
              <a:buFont typeface="Wingdings" pitchFamily="2" charset="2"/>
              <a:buChar char="Ø"/>
            </a:pPr>
            <a:r>
              <a:rPr lang="en-US" sz="2400" dirty="0" smtClean="0"/>
              <a:t>Guarantee organizational justice. </a:t>
            </a:r>
            <a:endParaRPr lang="en-US" sz="2000" dirty="0" smtClean="0"/>
          </a:p>
          <a:p>
            <a:pPr lvl="1">
              <a:buFont typeface="Wingdings" pitchFamily="2" charset="2"/>
              <a:buChar char="Ø"/>
            </a:pPr>
            <a:r>
              <a:rPr lang="en-US" sz="2400" dirty="0" smtClean="0"/>
              <a:t>Create a sense of community</a:t>
            </a:r>
          </a:p>
          <a:p>
            <a:pPr lvl="1">
              <a:buFont typeface="Wingdings" pitchFamily="2" charset="2"/>
              <a:buChar char="Ø"/>
            </a:pPr>
            <a:r>
              <a:rPr lang="en-US" sz="2400" dirty="0" smtClean="0"/>
              <a:t>Support employee development</a:t>
            </a:r>
          </a:p>
          <a:p>
            <a:pPr lvl="1">
              <a:buNone/>
            </a:pPr>
            <a:endParaRPr lang="en-US" sz="2400" dirty="0" smtClean="0"/>
          </a:p>
        </p:txBody>
      </p:sp>
      <p:sp>
        <p:nvSpPr>
          <p:cNvPr id="3" name="Title 2"/>
          <p:cNvSpPr>
            <a:spLocks noGrp="1"/>
          </p:cNvSpPr>
          <p:nvPr>
            <p:ph type="title"/>
          </p:nvPr>
        </p:nvSpPr>
        <p:spPr/>
        <p:txBody>
          <a:bodyPr>
            <a:normAutofit fontScale="90000"/>
          </a:bodyPr>
          <a:lstStyle/>
          <a:p>
            <a:r>
              <a:rPr lang="en-US" i="1" dirty="0" smtClean="0"/>
              <a:t>Guidelines to enhance organizational commitment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linds(horizont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91</TotalTime>
  <Words>893</Words>
  <Application>Microsoft Office PowerPoint</Application>
  <PresentationFormat>On-screen Show (4:3)</PresentationFormat>
  <Paragraphs>125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UNIT  3     </vt:lpstr>
      <vt:lpstr>Attitude and Behaviour</vt:lpstr>
      <vt:lpstr>Components of attitude </vt:lpstr>
      <vt:lpstr>Characteristics of attitudes</vt:lpstr>
      <vt:lpstr>Functions of attitudes</vt:lpstr>
      <vt:lpstr>Factors in attitude formation</vt:lpstr>
      <vt:lpstr>Developing positive Attitude</vt:lpstr>
      <vt:lpstr>Attitude relevant to Organisation</vt:lpstr>
      <vt:lpstr>Guidelines to enhance organizational commitment</vt:lpstr>
      <vt:lpstr>Emotional Intelligence</vt:lpstr>
      <vt:lpstr>Slide 11</vt:lpstr>
      <vt:lpstr>Dimensions of E.I / Application in organisations</vt:lpstr>
      <vt:lpstr>i. Self-management: </vt:lpstr>
      <vt:lpstr>ii. Social awareness: </vt:lpstr>
      <vt:lpstr>iii. Self-awareness: </vt:lpstr>
      <vt:lpstr>iv. Social skills [Relationship management]: </vt:lpstr>
      <vt:lpstr>Advantages of EI</vt:lpstr>
      <vt:lpstr>Limitations of EI</vt:lpstr>
      <vt:lpstr>Managing Emotions</vt:lpstr>
      <vt:lpstr>Guidelines to manage emotions:</vt:lpstr>
      <vt:lpstr>Slide 21</vt:lpstr>
      <vt:lpstr>Slide 22</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dc:title>
  <dc:creator>PRABHU</dc:creator>
  <cp:lastModifiedBy>PRABHU</cp:lastModifiedBy>
  <cp:revision>21</cp:revision>
  <dcterms:created xsi:type="dcterms:W3CDTF">2006-08-16T00:00:00Z</dcterms:created>
  <dcterms:modified xsi:type="dcterms:W3CDTF">2016-08-12T10:38:44Z</dcterms:modified>
</cp:coreProperties>
</file>